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19" r:id="rId2"/>
    <p:sldId id="336" r:id="rId3"/>
    <p:sldId id="342" r:id="rId4"/>
    <p:sldId id="343" r:id="rId5"/>
    <p:sldId id="331" r:id="rId6"/>
    <p:sldId id="346" r:id="rId7"/>
    <p:sldId id="347" r:id="rId8"/>
    <p:sldId id="334" r:id="rId9"/>
    <p:sldId id="344" r:id="rId10"/>
    <p:sldId id="345" r:id="rId11"/>
    <p:sldId id="340" r:id="rId12"/>
    <p:sldId id="34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24" autoAdjust="0"/>
  </p:normalViewPr>
  <p:slideViewPr>
    <p:cSldViewPr>
      <p:cViewPr varScale="1">
        <p:scale>
          <a:sx n="77" d="100"/>
          <a:sy n="77" d="100"/>
        </p:scale>
        <p:origin x="-9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  <a:extLst/>
          </a:lstStyle>
          <a:p>
            <a:pPr>
              <a:defRPr/>
            </a:pPr>
            <a:fld id="{F1EAD190-23F0-4D67-910B-7FA45B89952E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  <a:extLst/>
          </a:lstStyle>
          <a:p>
            <a:pPr>
              <a:defRPr/>
            </a:pPr>
            <a:fld id="{BA079209-7F3B-4BF3-BABB-5C268F0047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9353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  <a:extLst/>
          </a:lstStyle>
          <a:p>
            <a:pPr>
              <a:defRPr/>
            </a:pPr>
            <a:fld id="{DA30A5BA-D0F3-4400-8EDE-5ABB158BC605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pPr lvl="0"/>
            <a:endParaRPr lang="en-US" noProof="0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noProof="0" smtClean="0"/>
              <a:t>Click to edit Master text styles</a:t>
            </a:r>
            <a:endParaRPr lang="en-US" noProof="0"/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  <a:extLst/>
          </a:lstStyle>
          <a:p>
            <a:pPr>
              <a:defRPr/>
            </a:pPr>
            <a:fld id="{52499C05-C9BD-4FC3-AD6D-08C2D3F46A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0774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8A4877-E0FA-4A1F-94AE-9E25EBB4CA1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1C5A57-ADCE-4466-A5E0-AB198485112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F8D78E1-9169-4FD7-AFAC-C6715A2EABE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1B4ED7-9B5C-4990-A943-ADF6DEA2DC4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4180E4-B3C0-4071-B698-88C61ED6B1D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/>
          </p:cNvSpPr>
          <p:nvPr/>
        </p:nvSpPr>
        <p:spPr>
          <a:xfrm>
            <a:off x="454025" y="51816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pPr algn="ctr" fontAlgn="auto">
              <a:spcAft>
                <a:spcPts val="0"/>
              </a:spcAft>
              <a:defRPr/>
            </a:pPr>
            <a:endParaRPr lang="en-US" sz="3200" i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76213" y="187325"/>
            <a:ext cx="8763000" cy="6213475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ectangle 7"/>
          <p:cNvSpPr>
            <a:spLocks noGrp="1"/>
          </p:cNvSpPr>
          <p:nvPr>
            <p:ph type="title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>
              <a:defRPr lang="en-US" dirty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/>
          </p:nvPr>
        </p:nvSpPr>
        <p:spPr>
          <a:xfrm>
            <a:off x="2133600" y="5133975"/>
            <a:ext cx="6386946" cy="1219200"/>
          </a:xfrm>
        </p:spPr>
        <p:txBody>
          <a:bodyPr tIns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252871-6849-464E-8942-1158C2A40CBD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8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0438E1-6336-48F4-B997-6E78984F54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/>
          </p:nvPr>
        </p:nvSpPr>
        <p:spPr>
          <a:xfrm>
            <a:off x="457200" y="228600"/>
            <a:ext cx="4023360" cy="3017520"/>
          </a:xfrm>
        </p:spPr>
        <p:txBody>
          <a:bodyPr anchor="b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5A7A6-32E2-4C1E-8A4E-6286E69364A7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7" name="Rectangle 2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7391C-3006-48C2-B172-636BF6E29A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Rectangle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F0271-48F0-4FBD-A71C-EC6AF6249849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6" name="Rectangle 2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7D564-6C56-40DA-A332-8F399C754E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/>
          </p:nvPr>
        </p:nvSpPr>
        <p:spPr>
          <a:xfrm>
            <a:off x="400497" y="1295400"/>
            <a:ext cx="1676400" cy="1905000"/>
          </a:xfrm>
        </p:spPr>
        <p:txBody>
          <a:bodyPr anchor="b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/>
          </p:nvPr>
        </p:nvSpPr>
        <p:spPr>
          <a:xfrm>
            <a:off x="7086600" y="1295400"/>
            <a:ext cx="1676400" cy="1905000"/>
          </a:xfrm>
        </p:spPr>
        <p:txBody>
          <a:bodyPr anchor="b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/>
          </p:nvPr>
        </p:nvSpPr>
        <p:spPr>
          <a:xfrm>
            <a:off x="400497" y="3352800"/>
            <a:ext cx="1676400" cy="1905000"/>
          </a:xfrm>
        </p:spPr>
        <p:txBody>
          <a:bodyPr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/>
          </p:nvPr>
        </p:nvSpPr>
        <p:spPr>
          <a:xfrm>
            <a:off x="7086600" y="3352800"/>
            <a:ext cx="1676400" cy="1905000"/>
          </a:xfrm>
        </p:spPr>
        <p:txBody>
          <a:bodyPr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Rectangle 3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9D425-516A-46B1-9172-A014FC74BC67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12" name="Rectangle 25"/>
          <p:cNvSpPr>
            <a:spLocks noGrp="1"/>
          </p:cNvSpPr>
          <p:nvPr>
            <p:ph type="ftr" sz="quarter" idx="3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6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CCFEC-F6C9-4635-9B82-4D5973CB94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/>
          </p:nvPr>
        </p:nvSpPr>
        <p:spPr>
          <a:xfrm>
            <a:off x="926821" y="6172200"/>
            <a:ext cx="3657600" cy="304800"/>
          </a:xfrm>
        </p:spPr>
        <p:txBody>
          <a:bodyPr lIns="9144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/>
          </p:nvPr>
        </p:nvSpPr>
        <p:spPr>
          <a:xfrm>
            <a:off x="926821" y="152400"/>
            <a:ext cx="3657600" cy="304800"/>
          </a:xfrm>
        </p:spPr>
        <p:txBody>
          <a:bodyPr lIns="9144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/>
          </p:nvPr>
        </p:nvSpPr>
        <p:spPr>
          <a:xfrm>
            <a:off x="4660621" y="6172200"/>
            <a:ext cx="3657600" cy="304800"/>
          </a:xfrm>
        </p:spPr>
        <p:txBody>
          <a:bodyPr lIns="9144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/>
          </p:nvPr>
        </p:nvSpPr>
        <p:spPr>
          <a:xfrm>
            <a:off x="4660621" y="152400"/>
            <a:ext cx="3657600" cy="304800"/>
          </a:xfrm>
        </p:spPr>
        <p:txBody>
          <a:bodyPr lIns="9144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Rectangle 3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15656-1DC3-4DE9-9F50-88256C94EB23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11" name="Rectangle 25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16"/>
          <p:cNvSpPr>
            <a:spLocks noGrp="1"/>
          </p:cNvSpPr>
          <p:nvPr>
            <p:ph type="sldNum" sz="quarter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56123-2115-4C74-BAD3-601DA34B90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/>
          </p:nvPr>
        </p:nvSpPr>
        <p:spPr>
          <a:xfrm>
            <a:off x="152400" y="4495800"/>
            <a:ext cx="8763000" cy="1905000"/>
          </a:xfrm>
        </p:spPr>
        <p:txBody>
          <a:bodyPr/>
          <a:lstStyle>
            <a:lvl1pPr marL="0" marR="0" indent="0" algn="l">
              <a:buFontTx/>
              <a:buNone/>
              <a:defRPr sz="2400" baseline="0"/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927AB-87FA-417D-B95A-B86AA2B21B0F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9" name="Rectangle 25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6"/>
          <p:cNvSpPr>
            <a:spLocks noGrp="1"/>
          </p:cNvSpPr>
          <p:nvPr>
            <p:ph type="sldNum" sz="quarter" idx="3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5BE29-7AAF-4B13-970B-D3395BA673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: 1 Portrait with 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Rectangle 3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D2854-5FAB-4496-B104-3A86A4002D2B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8" name="Rectangle 25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6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34B0D-5D19-4D9D-B92E-AF1B104089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Rectangle 3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2B267-5D1D-4B11-9904-FA56717978F4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8" name="Rectangle 25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6"/>
          <p:cNvSpPr>
            <a:spLocks noGrp="1"/>
          </p:cNvSpPr>
          <p:nvPr>
            <p:ph type="sldNum" sz="quarter" idx="3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C50C4-89FA-44F1-8D4C-2F94475266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Portrait with 2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Rectangle 3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B3FE9-40C3-480F-90A6-80AADAA38569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8" name="Rectangle 25"/>
          <p:cNvSpPr>
            <a:spLocks noGrp="1"/>
          </p:cNvSpPr>
          <p:nvPr>
            <p:ph type="ftr" sz="quarter" idx="3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6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B5080-71EE-4DE5-A8E7-A985B8B8C4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67FBD-CBD0-4E4A-A391-49326577AEED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6" name="Rectangle 2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2006F-B0EB-4711-9EE2-7D1A000B50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Rectangle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85FD2-9708-41DE-860B-061B45973D63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10" name="Rectangle 2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83DAD-D451-4A0F-8DCD-C14C45E748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lang="en-US" i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/>
          </p:nvPr>
        </p:nvSpPr>
        <p:spPr>
          <a:xfrm>
            <a:off x="914400" y="6019800"/>
            <a:ext cx="7467600" cy="381000"/>
          </a:xfrm>
        </p:spPr>
        <p:txBody>
          <a:bodyPr rIns="9144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4733E-5A29-41B8-8DF6-3C8519A9B0F9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6" name="Rectangle 25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F5A7B-00CA-41F9-9277-758CA0D7BF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3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B6DC-BCB1-403E-8880-04BA67A2FD1C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6" name="Rectangle 25"/>
          <p:cNvSpPr>
            <a:spLocks noGrp="1"/>
          </p:cNvSpPr>
          <p:nvPr>
            <p:ph type="ftr" sz="quarter" idx="3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04730-8BE9-467E-9B47-83E2F9880D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noProof="1" smtClean="0"/>
              <a:t>Click to edit Master title style</a:t>
            </a:r>
            <a:endParaRPr lang="en-US"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C365B-0E5A-4B4D-A47F-B652AAB14F30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5" name="Rectangle 2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D5F0F-485D-43FC-A7FD-3B7164A4AE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6675" y="6559550"/>
            <a:ext cx="2438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F9236-F18A-4A08-9F41-5756D447E910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995613" y="6557963"/>
            <a:ext cx="46482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172450" y="6559550"/>
            <a:ext cx="914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546A4-42A6-4D28-9DF3-E4EACBBDA4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B9BBD-7E79-4282-8DD6-5CE362F988CF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5" name="Rectangle 25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037DC-31E6-4AB0-ABE4-F3370EBD41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>
              <a:defRPr baseline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/>
          </p:nvPr>
        </p:nvSpPr>
        <p:spPr>
          <a:xfrm>
            <a:off x="752670" y="5600700"/>
            <a:ext cx="7772400" cy="838200"/>
          </a:xfrm>
        </p:spPr>
        <p:txBody>
          <a:bodyPr tIns="0"/>
          <a:lstStyle>
            <a:lvl1pPr>
              <a:buFontTx/>
              <a:buNone/>
              <a:defRPr sz="1800"/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Rectangle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9A647-B758-4F37-80C0-FCB1DAA0E24B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9" name="Rectangle 2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130DC-609C-4B03-9C3F-E103839E06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/>
          </p:nvPr>
        </p:nvSpPr>
        <p:spPr>
          <a:xfrm>
            <a:off x="1066800" y="5334000"/>
            <a:ext cx="3429000" cy="1066800"/>
          </a:xfrm>
        </p:spPr>
        <p:txBody>
          <a:bodyPr rIns="9144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/>
          </p:nvPr>
        </p:nvSpPr>
        <p:spPr>
          <a:xfrm>
            <a:off x="4724400" y="5334000"/>
            <a:ext cx="3429000" cy="1066800"/>
          </a:xfrm>
        </p:spPr>
        <p:txBody>
          <a:bodyPr rIns="9144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37004-1838-4881-91F4-9BE1A1E9DB1D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7" name="Rectangle 2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C6F65-6A25-4845-89CC-250ABAC945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/>
          </p:nvPr>
        </p:nvSpPr>
        <p:spPr>
          <a:xfrm>
            <a:off x="457200" y="4857750"/>
            <a:ext cx="4038600" cy="1238250"/>
          </a:xfrm>
        </p:spPr>
        <p:txBody>
          <a:bodyPr rIns="9144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/>
          </p:nvPr>
        </p:nvSpPr>
        <p:spPr>
          <a:xfrm>
            <a:off x="4648200" y="4857750"/>
            <a:ext cx="4038600" cy="1238250"/>
          </a:xfrm>
        </p:spPr>
        <p:txBody>
          <a:bodyPr rIns="9144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92BC1-FBBC-4AB5-B94C-7CDC9E49EE40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7" name="Rectangle 2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1CB70-0C7E-43B2-8AD0-B300265974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/>
          </p:nvPr>
        </p:nvSpPr>
        <p:spPr>
          <a:xfrm>
            <a:off x="5141976" y="3352800"/>
            <a:ext cx="3773425" cy="2971800"/>
          </a:xfrm>
        </p:spPr>
        <p:txBody>
          <a:bodyPr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788E0-3830-492E-98C7-AA5808CDD103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7" name="Rectangle 2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4C65-7F41-43D4-BB5B-13FD4B0EE9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/>
          </p:nvPr>
        </p:nvSpPr>
        <p:spPr>
          <a:xfrm>
            <a:off x="228600" y="4876800"/>
            <a:ext cx="2743200" cy="1447800"/>
          </a:xfrm>
        </p:spPr>
        <p:txBody>
          <a:bodyPr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/>
          </p:nvPr>
        </p:nvSpPr>
        <p:spPr>
          <a:xfrm>
            <a:off x="3200400" y="4876800"/>
            <a:ext cx="2743200" cy="1447800"/>
          </a:xfrm>
        </p:spPr>
        <p:txBody>
          <a:bodyPr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/>
          </p:nvPr>
        </p:nvSpPr>
        <p:spPr>
          <a:xfrm>
            <a:off x="6172200" y="4876800"/>
            <a:ext cx="2743200" cy="1447800"/>
          </a:xfrm>
        </p:spPr>
        <p:txBody>
          <a:bodyPr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5AF77-586B-428F-BE97-718898A382A6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9" name="Rectangle 2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BED9E-C558-494C-BEC2-438C59A07C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027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smtClean="0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550"/>
            <a:ext cx="2438400" cy="244475"/>
          </a:xfrm>
          <a:prstGeom prst="rect">
            <a:avLst/>
          </a:prstGeom>
        </p:spPr>
        <p:txBody>
          <a:bodyPr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BBD8014-2E74-4ACB-AC6D-1AB551B84DC1}" type="datetimeFigureOut">
              <a:rPr lang="en-US"/>
              <a:pPr>
                <a:defRPr/>
              </a:pPr>
              <a:t>1/10/2013</a:t>
            </a:fld>
            <a:endParaRPr lang="en-US" dirty="0"/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13" y="6557963"/>
            <a:ext cx="4648200" cy="247650"/>
          </a:xfrm>
          <a:prstGeom prst="rect">
            <a:avLst/>
          </a:prstGeom>
        </p:spPr>
        <p:txBody>
          <a:bodyPr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550"/>
            <a:ext cx="914400" cy="24447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9288077-45A9-46EF-8DCD-2D046B47C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0" r:id="rId2"/>
    <p:sldLayoutId id="2147483669" r:id="rId3"/>
    <p:sldLayoutId id="2147483673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  <p:sldLayoutId id="2147483661" r:id="rId12"/>
    <p:sldLayoutId id="2147483660" r:id="rId13"/>
    <p:sldLayoutId id="2147483659" r:id="rId14"/>
    <p:sldLayoutId id="2147483658" r:id="rId15"/>
    <p:sldLayoutId id="2147483657" r:id="rId16"/>
    <p:sldLayoutId id="2147483656" r:id="rId17"/>
    <p:sldLayoutId id="2147483655" r:id="rId18"/>
    <p:sldLayoutId id="2147483654" r:id="rId19"/>
    <p:sldLayoutId id="2147483653" r:id="rId20"/>
    <p:sldLayoutId id="2147483652" r:id="rId21"/>
    <p:sldLayoutId id="2147483674" r:id="rId22"/>
    <p:sldLayoutId id="2147483671" r:id="rId2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200" cap="all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Schoolbook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j0313970.jpg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tretch>
            <a:fillRect/>
          </a:stretch>
        </p:blipFill>
        <p:spPr>
          <a:xfrm>
            <a:off x="6096000" y="1984375"/>
            <a:ext cx="2286000" cy="1517650"/>
          </a:xfrm>
        </p:spPr>
      </p:pic>
      <p:sp>
        <p:nvSpPr>
          <p:cNvPr id="26626" name="Rectangle 16"/>
          <p:cNvSpPr>
            <a:spLocks noGrp="1"/>
          </p:cNvSpPr>
          <p:nvPr>
            <p:ph type="body" sz="quarter" idx="10"/>
          </p:nvPr>
        </p:nvSpPr>
        <p:spPr>
          <a:xfrm>
            <a:off x="2133600" y="5133975"/>
            <a:ext cx="6386513" cy="1219200"/>
          </a:xfrm>
        </p:spPr>
        <p:txBody>
          <a:bodyPr/>
          <a:lstStyle/>
          <a:p>
            <a:r>
              <a:rPr lang="en-US" smtClean="0"/>
              <a:t>Ms. O’Ryan’s 2012-2013 Media Arts Classes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3962400"/>
            <a:ext cx="8297863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Cindy Sherman…WTF?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180" r="1180"/>
          <a:stretch>
            <a:fillRect/>
          </a:stretch>
        </p:blipFill>
        <p:spPr>
          <a:xfrm>
            <a:off x="4722813" y="609600"/>
            <a:ext cx="3430587" cy="4575175"/>
          </a:xfrm>
        </p:spPr>
      </p:pic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2267" r="2267"/>
          <a:stretch>
            <a:fillRect/>
          </a:stretch>
        </p:blipFill>
        <p:spPr/>
      </p:pic>
      <p:sp>
        <p:nvSpPr>
          <p:cNvPr id="37891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Image by Cindy using prosthetics. </a:t>
            </a:r>
          </a:p>
        </p:txBody>
      </p:sp>
      <p:sp>
        <p:nvSpPr>
          <p:cNvPr id="37892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Young Sick Bacchus by Caravaggio, 1953.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nts-sky.png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545" r="1545"/>
          <a:stretch>
            <a:fillRect/>
          </a:stretch>
        </p:blipFill>
        <p:spPr/>
      </p:pic>
      <p:sp>
        <p:nvSpPr>
          <p:cNvPr id="38914" name="Text Placehold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200" dirty="0" smtClean="0"/>
              <a:t>Conceptual Art: What does that mean?</a:t>
            </a:r>
            <a:endParaRPr lang="en-US" sz="32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75" y="1530484"/>
            <a:ext cx="4640305" cy="3577714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334000" y="3352800"/>
            <a:ext cx="3505200" cy="3352800"/>
          </a:xfrm>
        </p:spPr>
        <p:txBody>
          <a:bodyPr/>
          <a:lstStyle/>
          <a:p>
            <a:r>
              <a:rPr lang="en-US" sz="2400" dirty="0" smtClean="0">
                <a:latin typeface="+mj-lt"/>
              </a:rPr>
              <a:t>What are you doing?</a:t>
            </a:r>
            <a:endParaRPr lang="en-US" sz="2400" dirty="0">
              <a:latin typeface="+mj-lt"/>
            </a:endParaRPr>
          </a:p>
          <a:p>
            <a:pPr marL="342900" indent="-342900">
              <a:buAutoNum type="arabicPeriod"/>
            </a:pPr>
            <a:r>
              <a:rPr lang="en-US" sz="1700" dirty="0" smtClean="0"/>
              <a:t>Brainstorm some idea. Ideas that are deeper in content, connect to you personally, and perhaps something that can relate to others. Write them down.</a:t>
            </a:r>
          </a:p>
          <a:p>
            <a:pPr marL="342900" indent="-342900">
              <a:buAutoNum type="arabicPeriod"/>
            </a:pPr>
            <a:r>
              <a:rPr lang="en-US" sz="1700" dirty="0" smtClean="0"/>
              <a:t>Plan. Think of how you can use yourself or perhaps others. Either way, YOU need to be in charge of the composition.</a:t>
            </a:r>
          </a:p>
          <a:p>
            <a:pPr marL="342900" indent="-342900">
              <a:buAutoNum type="arabicPeriod"/>
            </a:pPr>
            <a:r>
              <a:rPr lang="en-US" sz="1700" dirty="0" smtClean="0"/>
              <a:t>Experiment. Collect the photos that you do not want to use and put them in your sketchbook for reference.</a:t>
            </a:r>
          </a:p>
          <a:p>
            <a:pPr marL="342900" indent="-342900">
              <a:buAutoNum type="arabicPeriod"/>
            </a:pPr>
            <a:r>
              <a:rPr lang="en-US" sz="1700" dirty="0" smtClean="0"/>
              <a:t>Choose the best three and edit </a:t>
            </a:r>
            <a:r>
              <a:rPr lang="en-US" sz="1700" smtClean="0"/>
              <a:t>in PS. </a:t>
            </a:r>
            <a:r>
              <a:rPr lang="en-US" sz="1700" dirty="0" smtClean="0"/>
              <a:t>Determine if you want B&amp;W or color…or both.</a:t>
            </a:r>
          </a:p>
          <a:p>
            <a:pPr marL="342900" indent="-342900">
              <a:buAutoNum type="arabicPeriod"/>
            </a:pPr>
            <a:r>
              <a:rPr lang="en-US" sz="1700" dirty="0" smtClean="0"/>
              <a:t>Once finished, write a description and reflection on your wiki. 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77660464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390471.jpg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682625" y="381000"/>
            <a:ext cx="4113213" cy="6172200"/>
          </a:xfrm>
        </p:spPr>
      </p:pic>
      <p:sp>
        <p:nvSpPr>
          <p:cNvPr id="2867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257800" y="1219200"/>
            <a:ext cx="3505200" cy="5181600"/>
          </a:xfrm>
        </p:spPr>
        <p:txBody>
          <a:bodyPr/>
          <a:lstStyle/>
          <a:p>
            <a:r>
              <a:rPr lang="en-US" sz="2000" smtClean="0"/>
              <a:t>Cindy Sherman’s work is some of the highest paid photography ever sold.  At a recent Christie Auction, one image sold for $190,000. She is known for changing the expectation of photography, women’s  roles in society, and evolving conceptual art.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1262" b="1262"/>
          <a:stretch>
            <a:fillRect/>
          </a:stretch>
        </p:blipFill>
        <p:spPr>
          <a:xfrm>
            <a:off x="5141913" y="381000"/>
            <a:ext cx="3773487" cy="2830513"/>
          </a:xfrm>
        </p:spPr>
      </p:pic>
      <p:pic>
        <p:nvPicPr>
          <p:cNvPr id="5" name="Picture Placeholder 4"/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2425" r="2425"/>
          <a:stretch>
            <a:fillRect/>
          </a:stretch>
        </p:blipFill>
        <p:spPr>
          <a:xfrm>
            <a:off x="454025" y="381000"/>
            <a:ext cx="4462463" cy="5949950"/>
          </a:xfrm>
        </p:spPr>
      </p:pic>
      <p:sp>
        <p:nvSpPr>
          <p:cNvPr id="3072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141913" y="3352800"/>
            <a:ext cx="3773487" cy="2971800"/>
          </a:xfrm>
        </p:spPr>
        <p:txBody>
          <a:bodyPr/>
          <a:lstStyle/>
          <a:p>
            <a:endParaRPr lang="en-US" smtClean="0"/>
          </a:p>
          <a:p>
            <a:r>
              <a:rPr lang="en-US" smtClean="0"/>
              <a:t>Cindy Sherman attended State University  College of Buffalo in 1972 with the intention of studying art, primarily painting.</a:t>
            </a:r>
          </a:p>
          <a:p>
            <a:endParaRPr lang="en-US" smtClean="0"/>
          </a:p>
          <a:p>
            <a:r>
              <a:rPr lang="en-US" smtClean="0"/>
              <a:t>She quickly realized that the camera could demonstrate an idea much quicker and effectively than painting, switching majors.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52475" y="4572000"/>
            <a:ext cx="7781925" cy="99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Untitled film stills 1976-1980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52475" y="5600700"/>
            <a:ext cx="7772400" cy="1257300"/>
          </a:xfrm>
        </p:spPr>
        <p:txBody>
          <a:bodyPr>
            <a:normAutofit fontScale="850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After graduation, she moved to NYC and began using herself as the model, tackling ideas such as women’s roles and conceptual photography. She never called her images self portraits; rather concepts. The focus was the idea and she placed distance between herself  and the idea </a:t>
            </a:r>
            <a:r>
              <a:rPr lang="en-US" dirty="0"/>
              <a:t>b</a:t>
            </a:r>
            <a:r>
              <a:rPr lang="en-US" dirty="0" smtClean="0"/>
              <a:t>y wearing wigs, costumes. Titling them Untitled, this in itself placed more distance between her and the idea. </a:t>
            </a:r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tretch>
            <a:fillRect/>
          </a:stretch>
        </p:blipFill>
        <p:spPr>
          <a:xfrm>
            <a:off x="304800" y="2057400"/>
            <a:ext cx="2970213" cy="2365375"/>
          </a:xfrm>
        </p:spPr>
      </p:pic>
      <p:pic>
        <p:nvPicPr>
          <p:cNvPr id="11" name="Picture Placeholder 10"/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tretch>
            <a:fillRect/>
          </a:stretch>
        </p:blipFill>
        <p:spPr>
          <a:xfrm>
            <a:off x="3581400" y="2438400"/>
            <a:ext cx="2286000" cy="1781175"/>
          </a:xfrm>
        </p:spPr>
      </p:pic>
      <p:pic>
        <p:nvPicPr>
          <p:cNvPr id="12" name="Picture Placeholder 11"/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l="15274" r="15274"/>
          <a:stretch>
            <a:fillRect/>
          </a:stretch>
        </p:blipFill>
        <p:spPr>
          <a:xfrm>
            <a:off x="6165850" y="1905000"/>
            <a:ext cx="2597150" cy="259715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Rectangle 3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/>
          <a:stretch>
            <a:fillRect/>
          </a:stretch>
        </p:blipFill>
        <p:spPr>
          <a:xfrm>
            <a:off x="419100" y="419100"/>
            <a:ext cx="4640263" cy="5800725"/>
          </a:xfrm>
          <a:ln w="76200"/>
          <a:effectLst/>
        </p:spPr>
      </p:pic>
      <p:sp>
        <p:nvSpPr>
          <p:cNvPr id="32770" name="W¥ل云玗İαЂÕØÚáÛ丫:Téxt Plàçèhòlðêr 表¥鷗字㌍_W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smtClean="0"/>
              <a:t>Playing with your expectations:</a:t>
            </a:r>
          </a:p>
          <a:p>
            <a:r>
              <a:rPr lang="en-US" smtClean="0"/>
              <a:t>Cindy’s purpose was to disappoint you. Images of women in sexy poses were not meant to be perceived as such. So if you think she looks hot…well shame on you. </a:t>
            </a:r>
          </a:p>
          <a:p>
            <a:endParaRPr lang="en-US" smtClean="0"/>
          </a:p>
          <a:p>
            <a:r>
              <a:rPr lang="en-US" smtClean="0"/>
              <a:t>Emulating scenes from famous movies in the 1950’s, you feel as if you have seen that scene before…but you haven’t. 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92" name="Picture 12" descr="MoMA-Cindy-Sherman-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762000"/>
            <a:ext cx="3560763" cy="5181600"/>
          </a:xfrm>
        </p:spPr>
      </p:pic>
      <p:pic>
        <p:nvPicPr>
          <p:cNvPr id="46093" name="Picture 13" descr="marilyn monroe 1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419600" y="762000"/>
            <a:ext cx="4267200" cy="3127375"/>
          </a:xfrm>
        </p:spPr>
      </p:pic>
      <p:sp>
        <p:nvSpPr>
          <p:cNvPr id="46095" name="Rectangle 15"/>
          <p:cNvSpPr>
            <a:spLocks noGrp="1"/>
          </p:cNvSpPr>
          <p:nvPr>
            <p:ph type="body" sz="half" idx="3"/>
          </p:nvPr>
        </p:nvSpPr>
        <p:spPr>
          <a:xfrm>
            <a:off x="4343400" y="4495800"/>
            <a:ext cx="4572000" cy="16002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smtClean="0"/>
              <a:t>Each of her images are hard to place yet so familiar. Similarities to 1950 bombshells such as Marilyn Monroe.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5" name="Picture 9" descr="more hot cindy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/>
          <a:srcRect t="10457" b="10457"/>
          <a:stretch>
            <a:fillRect/>
          </a:stretch>
        </p:blipFill>
        <p:spPr bwMode="auto">
          <a:xfrm>
            <a:off x="381542" y="1066800"/>
            <a:ext cx="3959586" cy="3962400"/>
          </a:xfrm>
          <a:prstGeom prst="rect">
            <a:avLst/>
          </a:prstGeom>
        </p:spPr>
      </p:pic>
      <p:pic>
        <p:nvPicPr>
          <p:cNvPr id="50186" name="Picture 10" descr="david_seymour_rome_sophia_loren_960x640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3"/>
          <a:srcRect t="491" b="491"/>
          <a:stretch>
            <a:fillRect/>
          </a:stretch>
        </p:blipFill>
        <p:spPr bwMode="auto">
          <a:xfrm>
            <a:off x="4648200" y="1066800"/>
            <a:ext cx="3959586" cy="396240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4953000" y="5410200"/>
            <a:ext cx="3200400" cy="1295400"/>
          </a:xfrm>
        </p:spPr>
        <p:txBody>
          <a:bodyPr/>
          <a:lstStyle/>
          <a:p>
            <a:r>
              <a:rPr lang="en-US" dirty="0" smtClean="0"/>
              <a:t>Sophie Loren…1950 Bombshell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838200" y="5334000"/>
            <a:ext cx="3200400" cy="1295400"/>
          </a:xfrm>
        </p:spPr>
        <p:txBody>
          <a:bodyPr/>
          <a:lstStyle/>
          <a:p>
            <a:r>
              <a:rPr lang="en-US" dirty="0" smtClean="0"/>
              <a:t>More connections….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nts-sky.png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tretch>
            <a:fillRect/>
          </a:stretch>
        </p:blipFill>
        <p:spPr>
          <a:xfrm>
            <a:off x="4648200" y="1838325"/>
            <a:ext cx="4038600" cy="2705100"/>
          </a:xfrm>
          <a:ln w="3175">
            <a:noFill/>
          </a:ln>
          <a:effectLst>
            <a:outerShdw blurRad="50800" dist="50800" dir="27000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trees_j0202227.png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457200" y="1851460"/>
            <a:ext cx="4038600" cy="26788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63500" dist="76200" dir="2700000" algn="tl" rotWithShape="0">
              <a:srgbClr val="000000">
                <a:alpha val="70000"/>
              </a:srgbClr>
            </a:outerShdw>
            <a:softEdge rad="31750"/>
          </a:effectLst>
        </p:spPr>
      </p:pic>
      <p:sp>
        <p:nvSpPr>
          <p:cNvPr id="34819" name="W¥ل云玗İαЂÕØÚáÛ丫:Téxt Plàçèhòlðêr 表¥鷗字㌍_W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Artwork evolved. She felt that she exhausted the black and white film stills so she began to play with color photography.</a:t>
            </a:r>
          </a:p>
        </p:txBody>
      </p:sp>
      <p:sp>
        <p:nvSpPr>
          <p:cNvPr id="34820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Images are confusing…and meant to be. Through the confusion, she continues to distance herself. Not only is the background not real, nor is her character in the scene. </a:t>
            </a:r>
          </a:p>
          <a:p>
            <a:endParaRPr lang="en-US" smtClean="0"/>
          </a:p>
        </p:txBody>
      </p:sp>
      <p:sp>
        <p:nvSpPr>
          <p:cNvPr id="34821" name="TextBox 2"/>
          <p:cNvSpPr txBox="1">
            <a:spLocks noChangeArrowheads="1"/>
          </p:cNvSpPr>
          <p:nvPr/>
        </p:nvSpPr>
        <p:spPr bwMode="auto">
          <a:xfrm>
            <a:off x="457200" y="685800"/>
            <a:ext cx="6248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entury Schoolbook" pitchFamily="18" charset="0"/>
              </a:rPr>
              <a:t>Rear Projection Series 1980-81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1956" r="1956"/>
          <a:stretch>
            <a:fillRect/>
          </a:stretch>
        </p:blipFill>
        <p:spPr>
          <a:xfrm>
            <a:off x="152400" y="1524000"/>
            <a:ext cx="2106613" cy="2809875"/>
          </a:xfrm>
        </p:spPr>
      </p:pic>
      <p:pic>
        <p:nvPicPr>
          <p:cNvPr id="13" name="Picture Placeholder 12"/>
          <p:cNvPicPr>
            <a:picLocks noGrp="1" noChangeAspect="1"/>
          </p:cNvPicPr>
          <p:nvPr>
            <p:ph type="pic" sz="quarter" idx="31"/>
          </p:nvPr>
        </p:nvPicPr>
        <p:blipFill>
          <a:blip r:embed="rId3"/>
          <a:srcRect t="5183" b="5183"/>
          <a:stretch>
            <a:fillRect/>
          </a:stretch>
        </p:blipFill>
        <p:spPr>
          <a:xfrm>
            <a:off x="4546600" y="1524000"/>
            <a:ext cx="2106613" cy="2809875"/>
          </a:xfrm>
        </p:spPr>
      </p:pic>
      <p:pic>
        <p:nvPicPr>
          <p:cNvPr id="12" name="Picture Placeholder 11"/>
          <p:cNvPicPr>
            <a:picLocks noGrp="1" noChangeAspect="1"/>
          </p:cNvPicPr>
          <p:nvPr>
            <p:ph type="pic" sz="quarter" idx="30"/>
          </p:nvPr>
        </p:nvPicPr>
        <p:blipFill>
          <a:blip r:embed="rId4"/>
          <a:srcRect t="1787" b="1787"/>
          <a:stretch>
            <a:fillRect/>
          </a:stretch>
        </p:blipFill>
        <p:spPr>
          <a:xfrm>
            <a:off x="2349500" y="1524000"/>
            <a:ext cx="2106613" cy="2809875"/>
          </a:xfrm>
        </p:spPr>
      </p:pic>
      <p:pic>
        <p:nvPicPr>
          <p:cNvPr id="14" name="Picture Placeholder 13"/>
          <p:cNvPicPr>
            <a:picLocks noGrp="1" noChangeAspect="1"/>
          </p:cNvPicPr>
          <p:nvPr>
            <p:ph type="pic" sz="quarter" idx="32"/>
          </p:nvPr>
        </p:nvPicPr>
        <p:blipFill>
          <a:blip r:embed="rId5"/>
          <a:srcRect t="10584" b="10584"/>
          <a:stretch>
            <a:fillRect/>
          </a:stretch>
        </p:blipFill>
        <p:spPr>
          <a:xfrm>
            <a:off x="6740525" y="1524000"/>
            <a:ext cx="2106613" cy="2809875"/>
          </a:xfrm>
        </p:spPr>
      </p:pic>
      <p:sp>
        <p:nvSpPr>
          <p:cNvPr id="36869" name="Text Placeholder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/>
              <a:t>Historic Series 1988-1990</a:t>
            </a:r>
          </a:p>
          <a:p>
            <a:r>
              <a:rPr lang="en-US" sz="1800" dirty="0" smtClean="0"/>
              <a:t>While living in Rome, she began emulating famous art pieces.  Same </a:t>
            </a:r>
            <a:r>
              <a:rPr lang="en-US" sz="1800" dirty="0" smtClean="0"/>
              <a:t>idea: one feels </a:t>
            </a:r>
            <a:r>
              <a:rPr lang="en-US" sz="1800" dirty="0" smtClean="0"/>
              <a:t>that </a:t>
            </a:r>
            <a:r>
              <a:rPr lang="en-US" sz="1800" dirty="0" smtClean="0"/>
              <a:t>they have </a:t>
            </a:r>
            <a:r>
              <a:rPr lang="en-US" sz="1800" dirty="0" smtClean="0"/>
              <a:t>seen the </a:t>
            </a:r>
            <a:r>
              <a:rPr lang="en-US" sz="1800" dirty="0" smtClean="0"/>
              <a:t>work before but </a:t>
            </a:r>
            <a:r>
              <a:rPr lang="en-US" sz="1800" dirty="0" smtClean="0"/>
              <a:t>in fact you haven’t.  Idea: to confuse, to </a:t>
            </a:r>
            <a:r>
              <a:rPr lang="en-US" sz="1800" dirty="0" smtClean="0"/>
              <a:t>show that one can reproduce </a:t>
            </a:r>
            <a:r>
              <a:rPr lang="en-US" sz="1800" dirty="0" smtClean="0"/>
              <a:t>an </a:t>
            </a:r>
            <a:r>
              <a:rPr lang="en-US" sz="1800" dirty="0" smtClean="0"/>
              <a:t>image (making a painting less valuable), </a:t>
            </a:r>
            <a:r>
              <a:rPr lang="en-US" sz="1800" dirty="0" smtClean="0"/>
              <a:t>and to </a:t>
            </a:r>
            <a:r>
              <a:rPr lang="en-US" sz="1800" dirty="0" smtClean="0"/>
              <a:t>evolve </a:t>
            </a:r>
            <a:r>
              <a:rPr lang="en-US" sz="1800" dirty="0" smtClean="0"/>
              <a:t>the expectation of </a:t>
            </a:r>
            <a:r>
              <a:rPr lang="en-US" sz="1800" dirty="0" smtClean="0"/>
              <a:t>photography out of fine art into conceptual.</a:t>
            </a:r>
            <a:endParaRPr lang="en-US" sz="1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ssic Photo 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ClassicPhotoAlbum</Template>
  <TotalTime>0</TotalTime>
  <Words>524</Words>
  <Application>Microsoft Office PowerPoint</Application>
  <PresentationFormat>On-screen Show (4:3)</PresentationFormat>
  <Paragraphs>35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Classic Photo Album</vt:lpstr>
      <vt:lpstr>Cindy Sherman…WTF?</vt:lpstr>
      <vt:lpstr>PowerPoint Presentation</vt:lpstr>
      <vt:lpstr>PowerPoint Presentation</vt:lpstr>
      <vt:lpstr>Untitled film stills 1976-1980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CINDY SHERMAN…WTF?</dc:title>
  <dc:creator/>
  <cp:lastModifiedBy/>
  <cp:revision>2</cp:revision>
  <dcterms:created xsi:type="dcterms:W3CDTF">2013-01-10T01:47:45Z</dcterms:created>
  <dcterms:modified xsi:type="dcterms:W3CDTF">2013-01-10T20:43:27Z</dcterms:modified>
</cp:coreProperties>
</file>